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4"/>
  </p:sldMasterIdLst>
  <p:notesMasterIdLst>
    <p:notesMasterId r:id="rId21"/>
  </p:notesMasterIdLst>
  <p:sldIdLst>
    <p:sldId id="256" r:id="rId5"/>
    <p:sldId id="275" r:id="rId6"/>
    <p:sldId id="266" r:id="rId7"/>
    <p:sldId id="258" r:id="rId8"/>
    <p:sldId id="273" r:id="rId9"/>
    <p:sldId id="278" r:id="rId10"/>
    <p:sldId id="267" r:id="rId11"/>
    <p:sldId id="277" r:id="rId12"/>
    <p:sldId id="276" r:id="rId13"/>
    <p:sldId id="274" r:id="rId14"/>
    <p:sldId id="268" r:id="rId15"/>
    <p:sldId id="269" r:id="rId16"/>
    <p:sldId id="270" r:id="rId17"/>
    <p:sldId id="271" r:id="rId18"/>
    <p:sldId id="272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seph M White" initials="AJMW" lastIdx="4" clrIdx="0">
    <p:extLst>
      <p:ext uri="{19B8F6BF-5375-455C-9EA6-DF929625EA0E}">
        <p15:presenceInfo xmlns:p15="http://schemas.microsoft.com/office/powerpoint/2012/main" userId="S::awhite52@GMU.EDU::826d1d37-fc01-4abb-ac6c-36163831e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6D7"/>
    <a:srgbClr val="CCC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0"/>
    <p:restoredTop sz="96405"/>
  </p:normalViewPr>
  <p:slideViewPr>
    <p:cSldViewPr snapToGrid="0" snapToObjects="1" showGuides="1">
      <p:cViewPr varScale="1">
        <p:scale>
          <a:sx n="110" d="100"/>
          <a:sy n="110" d="100"/>
        </p:scale>
        <p:origin x="732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A87C0-6FD9-1844-B3B6-16F3DFDE3C13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16C95-AE07-6142-978A-A0E360617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8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16C95-AE07-6142-978A-A0E3606172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8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923CE4E-8E5D-9149-B96F-E647B5D832C8}"/>
              </a:ext>
            </a:extLst>
          </p:cNvPr>
          <p:cNvSpPr/>
          <p:nvPr userDrawn="1"/>
        </p:nvSpPr>
        <p:spPr>
          <a:xfrm>
            <a:off x="0" y="0"/>
            <a:ext cx="12192000" cy="486137"/>
          </a:xfrm>
          <a:prstGeom prst="rect">
            <a:avLst/>
          </a:prstGeom>
          <a:solidFill>
            <a:srgbClr val="E4E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8A7E70-5876-4D41-8B7D-5073EFB9C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038" t="15353"/>
          <a:stretch/>
        </p:blipFill>
        <p:spPr>
          <a:xfrm>
            <a:off x="0" y="0"/>
            <a:ext cx="3816934" cy="57109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E75309-0BD6-CF41-BA0B-C218633215DB}"/>
              </a:ext>
            </a:extLst>
          </p:cNvPr>
          <p:cNvSpPr/>
          <p:nvPr userDrawn="1"/>
        </p:nvSpPr>
        <p:spPr>
          <a:xfrm>
            <a:off x="0" y="5272611"/>
            <a:ext cx="12192000" cy="12909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D6CAC4-9337-0449-8E80-AE2B1CD48883}"/>
              </a:ext>
            </a:extLst>
          </p:cNvPr>
          <p:cNvSpPr/>
          <p:nvPr userDrawn="1"/>
        </p:nvSpPr>
        <p:spPr>
          <a:xfrm>
            <a:off x="0" y="5451104"/>
            <a:ext cx="12192000" cy="14068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48DBE-A1C0-CE4A-9A4C-79C746B09A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6096" y="1499190"/>
            <a:ext cx="8117541" cy="1053075"/>
          </a:xfrm>
        </p:spPr>
        <p:txBody>
          <a:bodyPr anchor="b"/>
          <a:lstStyle>
            <a:lvl1pPr algn="l">
              <a:defRPr sz="6000"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77352-A975-B349-B4FD-F88E8C33D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6096" y="2696148"/>
            <a:ext cx="6907306" cy="56477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30F9F5-0D58-2749-A00C-F020F8D52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5922890"/>
            <a:ext cx="4327525" cy="4445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F142AA-A687-5544-B10E-F018D71AFF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6069" y="5710986"/>
            <a:ext cx="1233445" cy="8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C906A9-1D5E-734B-9621-CEF74A7DCC9C}"/>
              </a:ext>
            </a:extLst>
          </p:cNvPr>
          <p:cNvSpPr/>
          <p:nvPr userDrawn="1"/>
        </p:nvSpPr>
        <p:spPr>
          <a:xfrm>
            <a:off x="0" y="0"/>
            <a:ext cx="12192000" cy="552893"/>
          </a:xfrm>
          <a:prstGeom prst="rect">
            <a:avLst/>
          </a:prstGeom>
          <a:solidFill>
            <a:srgbClr val="E4E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6282F4-D82B-694F-B0FE-E546B4446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88" r="44584"/>
          <a:stretch/>
        </p:blipFill>
        <p:spPr>
          <a:xfrm>
            <a:off x="7995503" y="-11575"/>
            <a:ext cx="4216219" cy="65719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E75309-0BD6-CF41-BA0B-C218633215DB}"/>
              </a:ext>
            </a:extLst>
          </p:cNvPr>
          <p:cNvSpPr/>
          <p:nvPr userDrawn="1"/>
        </p:nvSpPr>
        <p:spPr>
          <a:xfrm>
            <a:off x="0" y="4737259"/>
            <a:ext cx="12192000" cy="12909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D6CAC4-9337-0449-8E80-AE2B1CD48883}"/>
              </a:ext>
            </a:extLst>
          </p:cNvPr>
          <p:cNvSpPr/>
          <p:nvPr userDrawn="1"/>
        </p:nvSpPr>
        <p:spPr>
          <a:xfrm>
            <a:off x="0" y="5451104"/>
            <a:ext cx="12192000" cy="14068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30655-DA86-A747-B17A-73DDAA544658}"/>
              </a:ext>
            </a:extLst>
          </p:cNvPr>
          <p:cNvSpPr txBox="1"/>
          <p:nvPr userDrawn="1"/>
        </p:nvSpPr>
        <p:spPr>
          <a:xfrm>
            <a:off x="808075" y="3242930"/>
            <a:ext cx="421621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dirty="0">
                <a:latin typeface="Cambria" panose="02040503050406030204" pitchFamily="18" charset="0"/>
              </a:rPr>
              <a:t>Let’s Connect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A45FFA-5683-DC4C-8A5B-A3A798D3B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978299"/>
            <a:ext cx="2317898" cy="155177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249CA36-015D-D344-9DFE-342F0FB5DCE7}"/>
              </a:ext>
            </a:extLst>
          </p:cNvPr>
          <p:cNvGrpSpPr/>
          <p:nvPr userDrawn="1"/>
        </p:nvGrpSpPr>
        <p:grpSpPr>
          <a:xfrm>
            <a:off x="4671978" y="4839468"/>
            <a:ext cx="2848042" cy="553831"/>
            <a:chOff x="4372071" y="3418257"/>
            <a:chExt cx="3470796" cy="67493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61D30E-5975-CF48-9A79-5EF9DAB155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4372071" y="3419099"/>
              <a:ext cx="674932" cy="6732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0161A3-690E-724D-B795-8190CF5CA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6468969" y="3419099"/>
              <a:ext cx="674932" cy="6732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BD9E0C7-65C8-8348-AD76-18511F0F3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7167935" y="3419099"/>
              <a:ext cx="674932" cy="67324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FD3AB86-BA2F-074C-9210-188C06AC03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5071037" y="3418257"/>
              <a:ext cx="674932" cy="6749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58F9C9B-040A-FD44-B27A-DBEE313B77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rcRect/>
            <a:stretch/>
          </p:blipFill>
          <p:spPr>
            <a:xfrm>
              <a:off x="5770002" y="3418257"/>
              <a:ext cx="674932" cy="674932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7B2FF-CFE8-A048-838C-FA30A112467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59273" y="5898372"/>
            <a:ext cx="3473450" cy="51235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Learn more at GMU.EDU</a:t>
            </a:r>
          </a:p>
        </p:txBody>
      </p:sp>
    </p:spTree>
    <p:extLst>
      <p:ext uri="{BB962C8B-B14F-4D97-AF65-F5344CB8AC3E}">
        <p14:creationId xmlns:p14="http://schemas.microsoft.com/office/powerpoint/2010/main" val="214791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9810-D96A-6246-995B-8B1B7E2E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4" y="2043304"/>
            <a:ext cx="3880884" cy="1938632"/>
          </a:xfrm>
        </p:spPr>
        <p:txBody>
          <a:bodyPr anchor="t"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A6F3-2EEB-9149-9441-572C950C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3304"/>
            <a:ext cx="5257800" cy="3049691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6631-C37C-A84D-8D6A-FFBF4789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3024-A1D4-C04E-86A2-C13BC47B8E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8268C7-4AEB-6E46-868D-2E12F5EFE918}"/>
              </a:ext>
            </a:extLst>
          </p:cNvPr>
          <p:cNvSpPr/>
          <p:nvPr userDrawn="1"/>
        </p:nvSpPr>
        <p:spPr>
          <a:xfrm>
            <a:off x="945776" y="71952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A47ED-8780-9747-841C-96F75D86AE9D}"/>
              </a:ext>
            </a:extLst>
          </p:cNvPr>
          <p:cNvCxnSpPr/>
          <p:nvPr userDrawn="1"/>
        </p:nvCxnSpPr>
        <p:spPr>
          <a:xfrm>
            <a:off x="6096000" y="1754375"/>
            <a:ext cx="5257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2F200A9-2453-BD4F-96EA-DA64A7D5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8615" y="6356350"/>
            <a:ext cx="4114800" cy="36512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</p:spTree>
    <p:extLst>
      <p:ext uri="{BB962C8B-B14F-4D97-AF65-F5344CB8AC3E}">
        <p14:creationId xmlns:p14="http://schemas.microsoft.com/office/powerpoint/2010/main" val="420704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9810-D96A-6246-995B-8B1B7E2E8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427" y="787950"/>
            <a:ext cx="6698512" cy="743128"/>
          </a:xfrm>
        </p:spPr>
        <p:txBody>
          <a:bodyPr anchor="t"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A6F3-2EEB-9149-9441-572C950C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04D7F-B2FB-8944-9DE2-4820B90A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6631-C37C-A84D-8D6A-FFBF4789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B1B3024-A1D4-C04E-86A2-C13BC47B8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8268C7-4AEB-6E46-868D-2E12F5EFE918}"/>
              </a:ext>
            </a:extLst>
          </p:cNvPr>
          <p:cNvSpPr/>
          <p:nvPr userDrawn="1"/>
        </p:nvSpPr>
        <p:spPr>
          <a:xfrm>
            <a:off x="10922683" y="73610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A47ED-8780-9747-841C-96F75D86AE9D}"/>
              </a:ext>
            </a:extLst>
          </p:cNvPr>
          <p:cNvCxnSpPr>
            <a:cxnSpLocks/>
          </p:cNvCxnSpPr>
          <p:nvPr userDrawn="1"/>
        </p:nvCxnSpPr>
        <p:spPr>
          <a:xfrm>
            <a:off x="3150781" y="2413590"/>
            <a:ext cx="805061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1A274B7-54DA-E14A-8788-D05BE185BB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7"/>
            <a:ext cx="3802912" cy="2647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E4F3576-4FE2-FB48-93EB-8471D07BD5DD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07427" y="1649965"/>
            <a:ext cx="6907306" cy="42338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192004-2F11-4848-98A7-70770536FA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150781" y="2636885"/>
            <a:ext cx="3802912" cy="308327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419DADF-08F3-FF41-A1BC-818FAA9C684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03805" y="2636885"/>
            <a:ext cx="3802912" cy="308327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4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DBDF-097F-6348-A922-80FC5D370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2842529"/>
            <a:ext cx="3923598" cy="1552354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A2252-019F-CA41-A7B5-41833F91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596DF-E60F-2E40-9B51-0066A2B7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3024-A1D4-C04E-86A2-C13BC47B8E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11A525B-AA16-D644-8E5C-AC845C63F4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30813" y="1099750"/>
            <a:ext cx="5443537" cy="5075237"/>
          </a:xfrm>
        </p:spPr>
        <p:txBody>
          <a:bodyPr/>
          <a:lstStyle/>
          <a:p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E776B3-7901-4E47-AE07-F23266E2BA77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3429000"/>
            <a:ext cx="4820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2A1C448-B73F-1D40-9D37-BA5B7832EB73}"/>
              </a:ext>
            </a:extLst>
          </p:cNvPr>
          <p:cNvSpPr/>
          <p:nvPr userDrawn="1"/>
        </p:nvSpPr>
        <p:spPr>
          <a:xfrm>
            <a:off x="945776" y="71952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4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596DF-E60F-2E40-9B51-0066A2B7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B1B3024-A1D4-C04E-86A2-C13BC47B8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6AE833D-D65B-734E-BB5D-8F4E4ABA7A1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89095" y="1411095"/>
            <a:ext cx="1489206" cy="69720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1CD547-7253-E34D-8E24-6B8389AC0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79" y="4242324"/>
            <a:ext cx="6799521" cy="139292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None/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240487-8C37-D049-83CA-32FC30D7A5ED}"/>
              </a:ext>
            </a:extLst>
          </p:cNvPr>
          <p:cNvCxnSpPr>
            <a:cxnSpLocks/>
          </p:cNvCxnSpPr>
          <p:nvPr userDrawn="1"/>
        </p:nvCxnSpPr>
        <p:spPr>
          <a:xfrm>
            <a:off x="4401879" y="4032532"/>
            <a:ext cx="679952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9511E548-66D6-4545-AC34-D5A789D1DF6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02138" y="1081088"/>
            <a:ext cx="6799262" cy="271539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C0103A-41F4-7541-B705-28DC0F9BF742}"/>
              </a:ext>
            </a:extLst>
          </p:cNvPr>
          <p:cNvSpPr/>
          <p:nvPr userDrawn="1"/>
        </p:nvSpPr>
        <p:spPr>
          <a:xfrm>
            <a:off x="945776" y="71952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E4316D57-5969-AA4E-8602-E281B322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8615" y="6356350"/>
            <a:ext cx="4114800" cy="36512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</p:spTree>
    <p:extLst>
      <p:ext uri="{BB962C8B-B14F-4D97-AF65-F5344CB8AC3E}">
        <p14:creationId xmlns:p14="http://schemas.microsoft.com/office/powerpoint/2010/main" val="38305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8189-EDCF-014B-8DE9-1CAE99933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8520" y="1080844"/>
            <a:ext cx="6974959" cy="3204485"/>
          </a:xfrm>
        </p:spPr>
        <p:txBody>
          <a:bodyPr>
            <a:normAutofit/>
          </a:bodyPr>
          <a:lstStyle>
            <a:lvl1pPr algn="ctr">
              <a:defRPr sz="3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2C68B-9625-2C4E-A0AE-06EEEC5D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CDDFF-AE58-9F4A-9E8E-9694DFFF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3024-A1D4-C04E-86A2-C13BC47B8E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5DF2FE-56C8-1A4E-B8A9-74CCF06EADD8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3429000"/>
            <a:ext cx="4820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1EF03B-9FBD-AE44-A58C-3624CAB869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8118" y="4691063"/>
            <a:ext cx="6251575" cy="403225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 dirty="0"/>
              <a:t>Click to edit name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83006-ED09-8740-B9E4-27DB06BE38F0}"/>
              </a:ext>
            </a:extLst>
          </p:cNvPr>
          <p:cNvSpPr/>
          <p:nvPr userDrawn="1"/>
        </p:nvSpPr>
        <p:spPr>
          <a:xfrm>
            <a:off x="945776" y="71952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4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01579-FF41-5F4F-9B66-B2625F0F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74CE8-A75C-3E4E-BBB3-102721AC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B1B3024-A1D4-C04E-86A2-C13BC47B8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CEABFF-9ACB-8148-88DA-3567B3A26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1351982"/>
            <a:ext cx="2516372" cy="2647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4EB11A-8D3E-894F-A57C-23C00AC89339}"/>
              </a:ext>
            </a:extLst>
          </p:cNvPr>
          <p:cNvCxnSpPr>
            <a:cxnSpLocks/>
          </p:cNvCxnSpPr>
          <p:nvPr userDrawn="1"/>
        </p:nvCxnSpPr>
        <p:spPr>
          <a:xfrm>
            <a:off x="3150781" y="495057"/>
            <a:ext cx="805061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325B28-CD78-6942-9758-DCEA3D24D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50781" y="649222"/>
            <a:ext cx="2516372" cy="58578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7BA9783-774C-FF40-B075-847D3FF67A0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915245" y="1351982"/>
            <a:ext cx="2516372" cy="2647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0C0F1B8-D920-9843-BBBE-FDF7FF9D5DD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915245" y="649222"/>
            <a:ext cx="2516372" cy="58578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601B5F6-26A8-E542-8F62-8FD02C7C2948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690345" y="1351982"/>
            <a:ext cx="2516372" cy="264749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6115583-0BEA-D142-A4FE-AC746A34809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690345" y="649222"/>
            <a:ext cx="2516372" cy="58578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8050512-CD96-AE46-AC3A-B6C1AE360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427" y="4535216"/>
            <a:ext cx="6698512" cy="743128"/>
          </a:xfrm>
        </p:spPr>
        <p:txBody>
          <a:bodyPr anchor="t"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4CD0411E-B21A-3040-A050-109DAE8A28DC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07427" y="5397231"/>
            <a:ext cx="6907306" cy="423380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E91FFC-9783-264A-BCD0-85CC5C0D6AE8}"/>
              </a:ext>
            </a:extLst>
          </p:cNvPr>
          <p:cNvSpPr/>
          <p:nvPr userDrawn="1"/>
        </p:nvSpPr>
        <p:spPr>
          <a:xfrm>
            <a:off x="945776" y="719526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A6F3-2EEB-9149-9441-572C950C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284932"/>
            <a:ext cx="6886354" cy="1222734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04D7F-B2FB-8944-9DE2-4820B90A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6631-C37C-A84D-8D6A-FFBF4789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8457"/>
            <a:ext cx="438150" cy="365125"/>
          </a:xfrm>
        </p:spPr>
        <p:txBody>
          <a:bodyPr/>
          <a:lstStyle>
            <a:lvl1pPr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B1B3024-A1D4-C04E-86A2-C13BC47B8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8268C7-4AEB-6E46-868D-2E12F5EFE918}"/>
              </a:ext>
            </a:extLst>
          </p:cNvPr>
          <p:cNvSpPr/>
          <p:nvPr userDrawn="1"/>
        </p:nvSpPr>
        <p:spPr>
          <a:xfrm>
            <a:off x="10922683" y="738125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FFFA184-2083-CC47-A2F0-BAC27DC803A4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10034714" y="1470362"/>
            <a:ext cx="1489206" cy="697200"/>
          </a:xfrm>
        </p:spPr>
        <p:txBody>
          <a:bodyPr>
            <a:normAutofit/>
          </a:bodyPr>
          <a:lstStyle>
            <a:lvl1pPr marL="0" indent="0" algn="r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6AD3308-555A-6448-AADB-63914C51F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" y="495300"/>
            <a:ext cx="2604977" cy="32893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63A4D718-2853-4E4B-92A5-5F750C4EC5C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88489" y="495300"/>
            <a:ext cx="2604977" cy="32893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86D5207-8F19-7144-9026-861FECE37E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62577" y="495300"/>
            <a:ext cx="2604977" cy="3289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8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ig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A6F3-2EEB-9149-9441-572C950CB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112" y="2195632"/>
            <a:ext cx="3317358" cy="1222734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04D7F-B2FB-8944-9DE2-4820B90A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16631-C37C-A84D-8D6A-FFBF4789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36883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8268C7-4AEB-6E46-868D-2E12F5EFE918}"/>
              </a:ext>
            </a:extLst>
          </p:cNvPr>
          <p:cNvSpPr/>
          <p:nvPr userDrawn="1"/>
        </p:nvSpPr>
        <p:spPr>
          <a:xfrm>
            <a:off x="10922683" y="726551"/>
            <a:ext cx="585787" cy="585787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A47ED-8780-9747-841C-96F75D86AE9D}"/>
              </a:ext>
            </a:extLst>
          </p:cNvPr>
          <p:cNvCxnSpPr>
            <a:cxnSpLocks/>
          </p:cNvCxnSpPr>
          <p:nvPr userDrawn="1"/>
        </p:nvCxnSpPr>
        <p:spPr>
          <a:xfrm>
            <a:off x="8191112" y="1919173"/>
            <a:ext cx="331735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6AD3308-555A-6448-AADB-63914C51F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55185"/>
            <a:ext cx="7378995" cy="411476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D37B0CA-0F97-6048-970C-425A4B1F5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427" y="4614728"/>
            <a:ext cx="6571568" cy="743128"/>
          </a:xfrm>
        </p:spPr>
        <p:txBody>
          <a:bodyPr anchor="t"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48777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CC6BC4-E0CB-DB4E-AE6C-D3E834B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25563"/>
            <a:ext cx="10439400" cy="8437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2236F-F4D5-BB46-9A26-0C28620F2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48711"/>
            <a:ext cx="10439400" cy="3462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C71F21-9065-614B-BA55-54549AE35D6C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6F51B-69B9-684B-9B3C-3FCB042F2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6861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George Mason University  |  </a:t>
            </a:r>
            <a:r>
              <a:rPr lang="en-US" b="1" dirty="0"/>
              <a:t>GMU.EDU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656C8-2137-CD40-95D9-6B811B3A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594" y="825308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7B1B3024-A1D4-C04E-86A2-C13BC47B8E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C3533-F2B1-714D-B904-11CC1BDF2C90}"/>
              </a:ext>
            </a:extLst>
          </p:cNvPr>
          <p:cNvSpPr/>
          <p:nvPr userDrawn="1"/>
        </p:nvSpPr>
        <p:spPr>
          <a:xfrm>
            <a:off x="0" y="0"/>
            <a:ext cx="12192000" cy="255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2" r:id="rId3"/>
    <p:sldLayoutId id="2147483737" r:id="rId4"/>
    <p:sldLayoutId id="2147483743" r:id="rId5"/>
    <p:sldLayoutId id="2147483738" r:id="rId6"/>
    <p:sldLayoutId id="2147483739" r:id="rId7"/>
    <p:sldLayoutId id="2147483744" r:id="rId8"/>
    <p:sldLayoutId id="2147483745" r:id="rId9"/>
    <p:sldLayoutId id="214748374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mbria" panose="02040503050406030204" pitchFamily="18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302020204030204" pitchFamily="34" charset="0"/>
          <a:ea typeface="Tahoma" panose="020B0604030504040204" pitchFamily="34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7056" userDrawn="1">
          <p15:clr>
            <a:srgbClr val="F26B43"/>
          </p15:clr>
        </p15:guide>
        <p15:guide id="5" orient="horz" pos="5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gmu.edu/submit-a-ticket/" TargetMode="External"/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ts.gmu.edu/help-support/its-support-cente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guard.com/tuition/GMU" TargetMode="External"/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pecepay@gmu.edu" TargetMode="External"/><Relationship Id="rId2" Type="http://schemas.openxmlformats.org/officeDocument/2006/relationships/hyperlink" Target="mailto:spedreg@gmu.edu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pecepay@g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ecure.touchnet.com/C20788_ustores/web/store_main.jsp?STOREID=17&amp;SINGLESTORE=tru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pecepay@gmu.edu" TargetMode="External"/><Relationship Id="rId2" Type="http://schemas.openxmlformats.org/officeDocument/2006/relationships/hyperlink" Target="https://cehd.gmu.edu/saa/student-success-center/request-withdrawa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ehd.gmu.edu/assets/docs/saa/withdrawal-request-SAA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pecepay@gmu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C2BE-972E-C34B-83D0-93ECB1169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096" y="1829095"/>
            <a:ext cx="10355904" cy="1617852"/>
          </a:xfrm>
        </p:spPr>
        <p:txBody>
          <a:bodyPr>
            <a:noAutofit/>
          </a:bodyPr>
          <a:lstStyle/>
          <a:p>
            <a:r>
              <a:rPr lang="en-US" sz="4800" dirty="0"/>
              <a:t>Special Education Cohort Program: </a:t>
            </a:r>
            <a:br>
              <a:rPr lang="en-US" sz="4800" dirty="0"/>
            </a:br>
            <a:r>
              <a:rPr lang="en-US" sz="4400" dirty="0"/>
              <a:t>Payment FAQs </a:t>
            </a:r>
            <a:endParaRPr lang="en-US" sz="4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0ACF36-5A67-8F44-96F0-29F91F006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5922890"/>
            <a:ext cx="7393609" cy="444500"/>
          </a:xfrm>
        </p:spPr>
        <p:txBody>
          <a:bodyPr>
            <a:normAutofit/>
          </a:bodyPr>
          <a:lstStyle/>
          <a:p>
            <a:r>
              <a:rPr lang="en-US" dirty="0"/>
              <a:t>Division of Special Education and disAbility Research</a:t>
            </a:r>
          </a:p>
        </p:txBody>
      </p:sp>
    </p:spTree>
    <p:extLst>
      <p:ext uri="{BB962C8B-B14F-4D97-AF65-F5344CB8AC3E}">
        <p14:creationId xmlns:p14="http://schemas.microsoft.com/office/powerpoint/2010/main" val="374862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D3F9-9939-F74F-AE0A-CE196A7E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4" y="2043304"/>
            <a:ext cx="3880884" cy="1938632"/>
          </a:xfrm>
        </p:spPr>
        <p:txBody>
          <a:bodyPr/>
          <a:lstStyle/>
          <a:p>
            <a:r>
              <a:rPr lang="en-US" dirty="0"/>
              <a:t>Extended Nonpayment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72F-68B8-7541-B291-B6DAD0AD6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3304"/>
            <a:ext cx="5257800" cy="3523483"/>
          </a:xfrm>
        </p:spPr>
        <p:txBody>
          <a:bodyPr>
            <a:normAutofit/>
          </a:bodyPr>
          <a:lstStyle/>
          <a:p>
            <a:r>
              <a:rPr lang="en-US" dirty="0"/>
              <a:t>After 45 days of non-payment, the office will send accounts to the University’s Accounts Management Office to begin the collections process.</a:t>
            </a:r>
          </a:p>
          <a:p>
            <a:endParaRPr lang="en-US" dirty="0"/>
          </a:p>
          <a:p>
            <a:r>
              <a:rPr lang="en-US" dirty="0"/>
              <a:t>Please pay all tuition and fees as soon as possible to avoid collections.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9DE79-FC6E-4F4A-A14B-B35ED8C1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594" y="82530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41019-AE82-084D-A343-360D9590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350" y="6356350"/>
            <a:ext cx="111690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</p:spTree>
    <p:extLst>
      <p:ext uri="{BB962C8B-B14F-4D97-AF65-F5344CB8AC3E}">
        <p14:creationId xmlns:p14="http://schemas.microsoft.com/office/powerpoint/2010/main" val="189154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“Why is there a financial hold on my account, and what does that mean?”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A financial hold is placed on a student account for nonpayment of tuition and/or late fees. </a:t>
            </a:r>
          </a:p>
          <a:p>
            <a:endParaRPr lang="en-US" sz="1800" dirty="0"/>
          </a:p>
          <a:p>
            <a:r>
              <a:rPr lang="en-US" sz="1800" dirty="0"/>
              <a:t>A hold prevents a student from enrolling in additional courses, receiving transcripts, or graduating.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050" y="6356350"/>
            <a:ext cx="115373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Make sure that you have paid all tuition and late fees, and contact the Special Education Payment Office for further information.</a:t>
            </a:r>
          </a:p>
        </p:txBody>
      </p:sp>
    </p:spTree>
    <p:extLst>
      <p:ext uri="{BB962C8B-B14F-4D97-AF65-F5344CB8AC3E}">
        <p14:creationId xmlns:p14="http://schemas.microsoft.com/office/powerpoint/2010/main" val="186958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“Why am I having trouble paying for my courses?”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Remember, your tuition balance will not be listed in your student accounts, </a:t>
            </a:r>
            <a:r>
              <a:rPr lang="en-US" sz="1800" dirty="0" err="1"/>
              <a:t>Bill+Payment</a:t>
            </a:r>
            <a:r>
              <a:rPr lang="en-US" sz="1800" dirty="0"/>
              <a:t>, or Patriot Web. The Special Education Cohort Program does not have access to payments made in any of these systems.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850" y="6356350"/>
            <a:ext cx="112325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391954"/>
          </a:xfrm>
        </p:spPr>
        <p:txBody>
          <a:bodyPr>
            <a:normAutofit/>
          </a:bodyPr>
          <a:lstStyle/>
          <a:p>
            <a:r>
              <a:rPr lang="en-US" sz="1800" b="1" dirty="0"/>
              <a:t>The Special Education Cohort Program also does not have access to financial aid deposited in student accounts. </a:t>
            </a:r>
            <a:r>
              <a:rPr lang="en-US" sz="1800" dirty="0"/>
              <a:t>Please inform the Financial Aid office that you are taking contract courses, and they will send the funds to you.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r>
              <a:rPr lang="en-US" sz="1800" dirty="0"/>
              <a:t>Notify </a:t>
            </a:r>
            <a:r>
              <a:rPr lang="en-US" sz="1800" dirty="0">
                <a:hlinkClick r:id="rId2"/>
              </a:rPr>
              <a:t>specepay@gmu.edu</a:t>
            </a:r>
            <a:r>
              <a:rPr lang="en-US" sz="1800" dirty="0"/>
              <a:t> of all third-party payments (Veterans Benefits, Virginia529, etc.) within 48 hours of the scheduled start of class.</a:t>
            </a:r>
          </a:p>
        </p:txBody>
      </p:sp>
    </p:spTree>
    <p:extLst>
      <p:ext uri="{BB962C8B-B14F-4D97-AF65-F5344CB8AC3E}">
        <p14:creationId xmlns:p14="http://schemas.microsoft.com/office/powerpoint/2010/main" val="193084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“Why aren’t I getting emails from my program?”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Emails from the program will be sent to your GMU (gmu.edu) email address, so be sure to check it regularly.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850" y="6356350"/>
            <a:ext cx="104705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If you are having trouble accessing your GMU email account, please contact </a:t>
            </a:r>
            <a:r>
              <a:rPr lang="en-US" sz="1800" dirty="0">
                <a:hlinkClick r:id="rId3"/>
              </a:rPr>
              <a:t>George Mason University Information Technology Services</a:t>
            </a:r>
            <a:r>
              <a:rPr lang="en-US" sz="1800" dirty="0"/>
              <a:t>.</a:t>
            </a:r>
          </a:p>
          <a:p>
            <a:endParaRPr lang="en-US" sz="1050" dirty="0"/>
          </a:p>
          <a:p>
            <a:r>
              <a:rPr lang="en-US" sz="1800" dirty="0">
                <a:latin typeface="Wingdings" panose="05000000000000000000" pitchFamily="2" charset="2"/>
                <a:cs typeface="Calibri Light" panose="020F0302020204030204" pitchFamily="34" charset="0"/>
              </a:rPr>
              <a:t>* </a:t>
            </a:r>
            <a:r>
              <a:rPr lang="en-US" sz="1800" dirty="0"/>
              <a:t>support@gmu.edu</a:t>
            </a:r>
          </a:p>
          <a:p>
            <a:r>
              <a:rPr lang="en-US" sz="1800" dirty="0">
                <a:latin typeface="Wingdings" panose="05000000000000000000" pitchFamily="2" charset="2"/>
                <a:cs typeface="Calibri Light" panose="020F0302020204030204" pitchFamily="34" charset="0"/>
              </a:rPr>
              <a:t>( </a:t>
            </a:r>
            <a:r>
              <a:rPr lang="en-US" sz="1800" dirty="0"/>
              <a:t>703.993.8870</a:t>
            </a:r>
            <a:endParaRPr lang="en-US" sz="2400" dirty="0"/>
          </a:p>
          <a:p>
            <a:endParaRPr lang="en-US" sz="1800" dirty="0">
              <a:hlinkClick r:id="rId4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4788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“What happens in the event of inclement weather?”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0" y="3062187"/>
            <a:ext cx="3970455" cy="2647496"/>
          </a:xfrm>
        </p:spPr>
        <p:txBody>
          <a:bodyPr>
            <a:normAutofit/>
          </a:bodyPr>
          <a:lstStyle/>
          <a:p>
            <a:r>
              <a:rPr lang="en-US" sz="1800" dirty="0"/>
              <a:t>Face-to-face class meetings in Fairfax, Loudoun, or Prince William County will not meet in-person if the school district closes or cancels evening activities. </a:t>
            </a:r>
          </a:p>
          <a:p>
            <a:r>
              <a:rPr lang="en-US" sz="1800" dirty="0"/>
              <a:t>Please contact your instructor and/or check Canvas for announcements regarding alternate online instruction.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900" y="6356350"/>
            <a:ext cx="1108651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If you are enrolled in a course that meets in a George Mason facility, watch for Mason Alerts sent to your GMU email account or phone.</a:t>
            </a:r>
          </a:p>
          <a:p>
            <a:endParaRPr lang="en-US" sz="1800" dirty="0"/>
          </a:p>
          <a:p>
            <a:r>
              <a:rPr lang="en-US" sz="1800" dirty="0"/>
              <a:t>If inclement weather affects the beginning of the semester, it does not change the final dates for enrollment or payment.</a:t>
            </a:r>
          </a:p>
        </p:txBody>
      </p:sp>
    </p:spTree>
    <p:extLst>
      <p:ext uri="{BB962C8B-B14F-4D97-AF65-F5344CB8AC3E}">
        <p14:creationId xmlns:p14="http://schemas.microsoft.com/office/powerpoint/2010/main" val="79658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8296816" cy="743128"/>
          </a:xfrm>
        </p:spPr>
        <p:txBody>
          <a:bodyPr/>
          <a:lstStyle/>
          <a:p>
            <a:r>
              <a:rPr lang="en-US" sz="3600" dirty="0"/>
              <a:t>“What happens if a sudden illness or injury forces me to withdraw?”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George Mason University has partnered with GradGuard™ to offer a Tuition Insurance Plan to students.</a:t>
            </a:r>
          </a:p>
          <a:p>
            <a:endParaRPr lang="en-US" sz="1800" dirty="0"/>
          </a:p>
          <a:p>
            <a:r>
              <a:rPr lang="en-US" sz="1800" dirty="0"/>
              <a:t>If your education is disrupted by a sudden illness or injury and you can’t get a full refund on expenses, a GradGuard™ plan may be able to help.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427" y="6356350"/>
            <a:ext cx="10875988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You may purchase tuition insurance at the beginning of each semester. </a:t>
            </a:r>
          </a:p>
          <a:p>
            <a:endParaRPr lang="en-US" sz="1800" dirty="0"/>
          </a:p>
          <a:p>
            <a:r>
              <a:rPr lang="en-US" sz="1800" dirty="0"/>
              <a:t>Learn more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hlinkClick r:id="rId3"/>
              </a:rPr>
              <a:t>GradGuard’s website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877.794.6603</a:t>
            </a:r>
          </a:p>
        </p:txBody>
      </p:sp>
    </p:spTree>
    <p:extLst>
      <p:ext uri="{BB962C8B-B14F-4D97-AF65-F5344CB8AC3E}">
        <p14:creationId xmlns:p14="http://schemas.microsoft.com/office/powerpoint/2010/main" val="154549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D7757C-97C5-1C40-B3DA-72917C37D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548" y="2195631"/>
            <a:ext cx="3596922" cy="3304021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b="1" spc="300" dirty="0"/>
              <a:t>COHORT REGISTRATION:</a:t>
            </a:r>
          </a:p>
          <a:p>
            <a:pPr algn="r">
              <a:lnSpc>
                <a:spcPct val="100000"/>
              </a:lnSpc>
            </a:pPr>
            <a:r>
              <a:rPr lang="en-US" dirty="0"/>
              <a:t>703.993.3670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hlinkClick r:id="rId2"/>
              </a:rPr>
              <a:t>spedreg@gmu.edu</a:t>
            </a:r>
            <a:endParaRPr lang="en-US" dirty="0"/>
          </a:p>
          <a:p>
            <a:pPr algn="r">
              <a:lnSpc>
                <a:spcPct val="100000"/>
              </a:lnSpc>
            </a:pPr>
            <a:endParaRPr lang="en-US" dirty="0"/>
          </a:p>
          <a:p>
            <a:pPr algn="r">
              <a:lnSpc>
                <a:spcPct val="100000"/>
              </a:lnSpc>
            </a:pPr>
            <a:r>
              <a:rPr lang="en-US" b="1" spc="300" dirty="0"/>
              <a:t>COHORT PAYMENT:</a:t>
            </a:r>
          </a:p>
          <a:p>
            <a:pPr algn="r">
              <a:lnSpc>
                <a:spcPct val="100000"/>
              </a:lnSpc>
            </a:pPr>
            <a:r>
              <a:rPr lang="en-US" dirty="0"/>
              <a:t>703.993.6815</a:t>
            </a:r>
          </a:p>
          <a:p>
            <a:pPr algn="r">
              <a:lnSpc>
                <a:spcPct val="100000"/>
              </a:lnSpc>
            </a:pPr>
            <a:r>
              <a:rPr lang="en-US" dirty="0">
                <a:hlinkClick r:id="rId3"/>
              </a:rPr>
              <a:t>specepay@gmu.edu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3CB7942-2B2B-3245-B818-F9F850799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3185" t="14590" r="25035" b="25367"/>
          <a:stretch/>
        </p:blipFill>
        <p:spPr>
          <a:xfrm>
            <a:off x="0" y="255185"/>
            <a:ext cx="7378995" cy="411476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A82E810-6404-5C44-82DB-7EA9D7F0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F2426-8737-C548-A5E2-56021416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3024-A1D4-C04E-86A2-C13BC47B8EC2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7C64EB-AF2F-664C-B0A7-52C05E5B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George Mason University  |  GMU.EDU</a:t>
            </a:r>
          </a:p>
        </p:txBody>
      </p:sp>
    </p:spTree>
    <p:extLst>
      <p:ext uri="{BB962C8B-B14F-4D97-AF65-F5344CB8AC3E}">
        <p14:creationId xmlns:p14="http://schemas.microsoft.com/office/powerpoint/2010/main" val="143265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5A1F2-4247-4903-B826-39D2D8C4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234" y="707814"/>
            <a:ext cx="5257799" cy="1938632"/>
          </a:xfrm>
        </p:spPr>
        <p:txBody>
          <a:bodyPr/>
          <a:lstStyle/>
          <a:p>
            <a:r>
              <a:rPr lang="en-US" sz="4000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9894C-F987-46A8-8EA3-915044BE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3304"/>
            <a:ext cx="5257800" cy="364781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is there a financial hold on my account, and what does that mean?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am I having trouble paying for my class?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Where can I find messages from my program?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happens in the event of inclement weather?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can I protect myself if a sudden injury or illness forces me to withdraw?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DC976-1650-47E2-B0AB-17ED3EFA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3024-A1D4-C04E-86A2-C13BC47B8EC2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03E63-4E6D-495C-9C00-E07733AE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1130241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</a:t>
            </a:r>
            <a:r>
              <a:rPr lang="en-US" dirty="0">
                <a:latin typeface="+mj-lt"/>
              </a:rPr>
              <a:t>|  </a:t>
            </a:r>
            <a:r>
              <a:rPr lang="en-US" dirty="0">
                <a:latin typeface="+mj-lt"/>
                <a:cs typeface="Calibri Light" panose="020F0302020204030204" pitchFamily="34" charset="0"/>
              </a:rPr>
              <a:t>George Mason University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/>
              <a:t>GMU.EDU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712A18-5303-49D4-B5E8-5D8C55F6803A}"/>
              </a:ext>
            </a:extLst>
          </p:cNvPr>
          <p:cNvSpPr txBox="1">
            <a:spLocks/>
          </p:cNvSpPr>
          <p:nvPr/>
        </p:nvSpPr>
        <p:spPr>
          <a:xfrm>
            <a:off x="571791" y="2202012"/>
            <a:ext cx="5257800" cy="36034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Bill+Payment</a:t>
            </a:r>
            <a:r>
              <a:rPr lang="en-US" dirty="0"/>
              <a:t> &amp; Patriot Web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I pay for classes?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Where’s my receipt?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happens if I register for a class late?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happens if I don’t pay my tuition or late fees on time?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I drop/withdraw from a class?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 withdrew from a class; why do I still owe tuition?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Extended Nonpayment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3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D3F9-9939-F74F-AE0A-CE196A7E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9877"/>
            <a:ext cx="4388893" cy="1938632"/>
          </a:xfrm>
        </p:spPr>
        <p:txBody>
          <a:bodyPr/>
          <a:lstStyle/>
          <a:p>
            <a:r>
              <a:rPr lang="en-US" dirty="0"/>
              <a:t>Do not use </a:t>
            </a:r>
            <a:r>
              <a:rPr lang="en-US" dirty="0" err="1"/>
              <a:t>Bill+Payment</a:t>
            </a:r>
            <a:r>
              <a:rPr lang="en-US" dirty="0"/>
              <a:t> or Patriot Web to pay tuition!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72F-68B8-7541-B291-B6DAD0AD6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3304"/>
            <a:ext cx="5257800" cy="3523483"/>
          </a:xfrm>
        </p:spPr>
        <p:txBody>
          <a:bodyPr>
            <a:normAutofit/>
          </a:bodyPr>
          <a:lstStyle/>
          <a:p>
            <a:r>
              <a:rPr lang="en-US" dirty="0"/>
              <a:t>Your tuition balance will not be listed in </a:t>
            </a:r>
            <a:r>
              <a:rPr lang="en-US" u="sng" dirty="0"/>
              <a:t>your student account, Bill + Payment, or Patriot Web</a:t>
            </a:r>
            <a:r>
              <a:rPr lang="en-US" dirty="0"/>
              <a:t>. The Special Education Cohort Program does not have access to payments made in these systems.</a:t>
            </a:r>
          </a:p>
          <a:p>
            <a:endParaRPr lang="en-US" dirty="0"/>
          </a:p>
          <a:p>
            <a:r>
              <a:rPr lang="en-US" dirty="0"/>
              <a:t>If you pay through any of these systems, it will be treated as non-payment and subject to late fees.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9DE79-FC6E-4F4A-A14B-B35ED8C1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594" y="82530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41019-AE82-084D-A343-360D9590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8550" y="6356350"/>
            <a:ext cx="105848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</p:spTree>
    <p:extLst>
      <p:ext uri="{BB962C8B-B14F-4D97-AF65-F5344CB8AC3E}">
        <p14:creationId xmlns:p14="http://schemas.microsoft.com/office/powerpoint/2010/main" val="151649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“How do I pay for classes?”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1900" y="6356350"/>
            <a:ext cx="1045151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4"/>
              </a:rPr>
              <a:t>To pay online, visit our online payment site, </a:t>
            </a:r>
            <a:r>
              <a:rPr lang="en-US" sz="1800" dirty="0" err="1">
                <a:hlinkClick r:id="rId4"/>
              </a:rPr>
              <a:t>Touchnet</a:t>
            </a:r>
            <a:r>
              <a:rPr lang="en-US" sz="1800" dirty="0">
                <a:hlinkClick r:id="rId4"/>
              </a:rPr>
              <a:t>.</a:t>
            </a:r>
            <a:endParaRPr lang="en-US" sz="1800" dirty="0"/>
          </a:p>
          <a:p>
            <a:r>
              <a:rPr lang="en-US" sz="1800" dirty="0"/>
              <a:t>Choose the category of your payment (your school system, Internship, Late Fees, etc.), then choose your course/ fee and complete all prompted information fields.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F04908-DCEF-D841-A05B-0BAF2B5C47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7427" y="2636884"/>
            <a:ext cx="3802912" cy="3083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Payment by Check or Money Order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BA9514-DAF3-374D-BF5D-5EC0B451613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403805" y="2636885"/>
            <a:ext cx="3802912" cy="3083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Payment by Debit or Credit Card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2C5CD-2E95-452A-9290-1B7B4E9ADE10}"/>
              </a:ext>
            </a:extLst>
          </p:cNvPr>
          <p:cNvSpPr txBox="1"/>
          <p:nvPr/>
        </p:nvSpPr>
        <p:spPr>
          <a:xfrm>
            <a:off x="807427" y="3042623"/>
            <a:ext cx="647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Make checks payable to George Mason University and mail to: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George Mason University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Division of Special Education Outreach Payment Office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4400 University Dr., MSN 1F2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Finley Building 102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Fairfax, VA 22030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en-US" b="1" u="sng" dirty="0"/>
              <a:t>Include the student’s name, G#, course/section number, and semester.</a:t>
            </a:r>
            <a:r>
              <a:rPr lang="en-US" b="1" dirty="0"/>
              <a:t>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Checks must be postmarked within 48 hours of the first scheduled night of class.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“Where’s my receipt?”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You will not receive an invoice from this program – only a receipt.</a:t>
            </a:r>
          </a:p>
          <a:p>
            <a:endParaRPr lang="en-US" sz="1800" dirty="0"/>
          </a:p>
          <a:p>
            <a:r>
              <a:rPr lang="en-US" sz="1800" dirty="0"/>
              <a:t>Receipts for online payment will be sent to the email you provided during checkout. The email will be from </a:t>
            </a:r>
            <a:r>
              <a:rPr lang="en-US" sz="1800" dirty="0">
                <a:hlinkClick r:id="rId2"/>
              </a:rPr>
              <a:t>specepay@gmu.edu</a:t>
            </a:r>
            <a:r>
              <a:rPr lang="en-US" sz="1800" dirty="0"/>
              <a:t>. Check your spam or junk folder.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1107381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Receipts for check payments can be requested via email to </a:t>
            </a:r>
            <a:r>
              <a:rPr lang="en-US" sz="1800" dirty="0">
                <a:hlinkClick r:id="rId2"/>
              </a:rPr>
              <a:t>specepay@gmu.edu</a:t>
            </a:r>
            <a:r>
              <a:rPr lang="en-US" sz="1800" dirty="0"/>
              <a:t>. </a:t>
            </a:r>
          </a:p>
          <a:p>
            <a:endParaRPr lang="en-US" sz="1800" dirty="0"/>
          </a:p>
          <a:p>
            <a:r>
              <a:rPr lang="en-US" sz="1800" dirty="0"/>
              <a:t>You must wait two weeks after the check has been deposited by the school and cleared your bank. The tuition must have been paid in full, including any late fees.</a:t>
            </a:r>
          </a:p>
        </p:txBody>
      </p:sp>
    </p:spTree>
    <p:extLst>
      <p:ext uri="{BB962C8B-B14F-4D97-AF65-F5344CB8AC3E}">
        <p14:creationId xmlns:p14="http://schemas.microsoft.com/office/powerpoint/2010/main" val="146392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“What happens if I register for a class late?”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Students have 48 hours from the scheduled start of class to either: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Submit their Registration forms,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Enroll via Microsoft 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1107381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After 48 hours, a late registration fee of </a:t>
            </a:r>
            <a:r>
              <a:rPr lang="en-US" sz="1800" b="1" dirty="0"/>
              <a:t>$100 </a:t>
            </a:r>
            <a:r>
              <a:rPr lang="en-US" sz="1800" dirty="0"/>
              <a:t>will be assessed. </a:t>
            </a:r>
          </a:p>
          <a:p>
            <a:endParaRPr lang="en-US" sz="1800" dirty="0"/>
          </a:p>
          <a:p>
            <a:r>
              <a:rPr lang="en-US" sz="1800" dirty="0"/>
              <a:t>This 48-hour deadline does not change if the class is canceled due to inclement weather or other rescheduling.</a:t>
            </a:r>
          </a:p>
        </p:txBody>
      </p:sp>
    </p:spTree>
    <p:extLst>
      <p:ext uri="{BB962C8B-B14F-4D97-AF65-F5344CB8AC3E}">
        <p14:creationId xmlns:p14="http://schemas.microsoft.com/office/powerpoint/2010/main" val="393011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“What happens if I don’t pay my tuition on time?”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Students have 48 hours from the scheduled start of class to pay tuition in full (</a:t>
            </a:r>
            <a:r>
              <a:rPr lang="en-US" sz="1800" u="sng" dirty="0"/>
              <a:t>except for Internships and Practicums</a:t>
            </a:r>
            <a:r>
              <a:rPr lang="en-US" sz="1800" dirty="0"/>
              <a:t>, which have other posted deadlines).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50" y="6356350"/>
            <a:ext cx="113087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After 48 hours, a</a:t>
            </a:r>
            <a:r>
              <a:rPr lang="en-US" sz="1800" b="1" dirty="0"/>
              <a:t> </a:t>
            </a:r>
            <a:r>
              <a:rPr lang="en-US" sz="1800" dirty="0"/>
              <a:t>late fee of </a:t>
            </a:r>
            <a:r>
              <a:rPr lang="en-US" sz="1800" b="1" dirty="0"/>
              <a:t>$50 </a:t>
            </a:r>
            <a:r>
              <a:rPr lang="en-US" sz="1800" dirty="0"/>
              <a:t>per credit will be assessed, and a financial hold will be placed on the student account.</a:t>
            </a:r>
          </a:p>
          <a:p>
            <a:endParaRPr lang="en-US" sz="1800" dirty="0"/>
          </a:p>
          <a:p>
            <a:r>
              <a:rPr lang="en-US" sz="1800" dirty="0"/>
              <a:t>This 48-hour deadline does not change if the class is canceled due to inclement weather or other rescheduling.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534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“How do I drop/withdraw from a class?”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After the unrestricted withdrawal period, you must submit a withdrawal or drop request.</a:t>
            </a:r>
          </a:p>
          <a:p>
            <a:endParaRPr lang="en-US" sz="1800" dirty="0"/>
          </a:p>
          <a:p>
            <a:r>
              <a:rPr lang="en-US" sz="1800" dirty="0">
                <a:hlinkClick r:id="rId2"/>
              </a:rPr>
              <a:t>Learn more about the withdrawal process and submitting a withdrawal request.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850" y="6356350"/>
            <a:ext cx="109785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The withdrawal request form itself is here: </a:t>
            </a:r>
            <a:r>
              <a:rPr lang="en-US" sz="1800" dirty="0">
                <a:hlinkClick r:id="rId4"/>
              </a:rPr>
              <a:t>Withdrawal Request PDF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18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6A45-9E3B-1343-90E5-8DCFE091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27" y="787950"/>
            <a:ext cx="7783914" cy="743128"/>
          </a:xfrm>
        </p:spPr>
        <p:txBody>
          <a:bodyPr/>
          <a:lstStyle/>
          <a:p>
            <a:r>
              <a:rPr lang="en-US" sz="3600" dirty="0"/>
              <a:t>“I withdrew from a class; why do I still owe tuition?”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E54C7-F979-CC49-99F3-357E658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3062187"/>
            <a:ext cx="3802912" cy="2647496"/>
          </a:xfrm>
        </p:spPr>
        <p:txBody>
          <a:bodyPr>
            <a:normAutofit/>
          </a:bodyPr>
          <a:lstStyle/>
          <a:p>
            <a:r>
              <a:rPr lang="en-US" sz="1800" dirty="0"/>
              <a:t>If you owe full tuition, you must have withdrawn from the class after the 14-day deadline.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DB1E029-12FB-DA46-98B3-6D120627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850" y="6356350"/>
            <a:ext cx="10978565" cy="365125"/>
          </a:xfrm>
        </p:spPr>
        <p:txBody>
          <a:bodyPr/>
          <a:lstStyle/>
          <a:p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*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specepay@gmu.edu</a:t>
            </a:r>
            <a:r>
              <a:rPr lang="en-US" dirty="0">
                <a:effectLst>
                  <a:glow rad="63500">
                    <a:schemeClr val="accent1">
                      <a:alpha val="40000"/>
                    </a:schemeClr>
                  </a:glo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|  </a:t>
            </a:r>
            <a:r>
              <a:rPr lang="en-US" dirty="0">
                <a:latin typeface="Wingdings" panose="05000000000000000000" pitchFamily="2" charset="2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/>
              <a:t>703.993.6815  |  George Mason University  |  GMU.EDU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F899E-40DD-BD45-98A9-26AD71E3D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6501" y="846438"/>
            <a:ext cx="438150" cy="365125"/>
          </a:xfrm>
        </p:spPr>
        <p:txBody>
          <a:bodyPr/>
          <a:lstStyle/>
          <a:p>
            <a:fld id="{7B1B3024-A1D4-C04E-86A2-C13BC47B8EC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4996-43B0-4547-88DA-3C15492D34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03804" y="3062186"/>
            <a:ext cx="3802912" cy="3007863"/>
          </a:xfrm>
        </p:spPr>
        <p:txBody>
          <a:bodyPr>
            <a:normAutofit/>
          </a:bodyPr>
          <a:lstStyle/>
          <a:p>
            <a:r>
              <a:rPr lang="en-US" sz="1800" dirty="0"/>
              <a:t>After 14 days from the first class meeting, you will owe full tuition, even if you have not yet paid or have not attended class. </a:t>
            </a:r>
          </a:p>
        </p:txBody>
      </p:sp>
    </p:spTree>
    <p:extLst>
      <p:ext uri="{BB962C8B-B14F-4D97-AF65-F5344CB8AC3E}">
        <p14:creationId xmlns:p14="http://schemas.microsoft.com/office/powerpoint/2010/main" val="3419006780"/>
      </p:ext>
    </p:extLst>
  </p:cSld>
  <p:clrMapOvr>
    <a:masterClrMapping/>
  </p:clrMapOvr>
</p:sld>
</file>

<file path=ppt/theme/theme1.xml><?xml version="1.0" encoding="utf-8"?>
<a:theme xmlns:a="http://schemas.openxmlformats.org/drawingml/2006/main" name="Basic_Mason_Theme">
  <a:themeElements>
    <a:clrScheme name="Custom 5">
      <a:dk1>
        <a:srgbClr val="262626"/>
      </a:dk1>
      <a:lt1>
        <a:srgbClr val="FFFFFF"/>
      </a:lt1>
      <a:dk2>
        <a:srgbClr val="006633"/>
      </a:dk2>
      <a:lt2>
        <a:srgbClr val="E7E6E6"/>
      </a:lt2>
      <a:accent1>
        <a:srgbClr val="FFCC33"/>
      </a:accent1>
      <a:accent2>
        <a:srgbClr val="00909E"/>
      </a:accent2>
      <a:accent3>
        <a:srgbClr val="415095"/>
      </a:accent3>
      <a:accent4>
        <a:srgbClr val="AB1D36"/>
      </a:accent4>
      <a:accent5>
        <a:srgbClr val="81A32B"/>
      </a:accent5>
      <a:accent6>
        <a:srgbClr val="9D7F2C"/>
      </a:accent6>
      <a:hlink>
        <a:srgbClr val="997200"/>
      </a:hlink>
      <a:folHlink>
        <a:srgbClr val="A8228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_Mason_Theme" id="{8DF003BA-A3EA-5741-B091-0CA64CA7E9F6}" vid="{EE4ACAE2-5FEB-D449-BF72-9B3004DB57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c8f21e-1394-4a4d-b1b5-6de374207f6f">
      <Terms xmlns="http://schemas.microsoft.com/office/infopath/2007/PartnerControls"/>
    </lcf76f155ced4ddcb4097134ff3c332f>
    <TaxCatchAll xmlns="b9ee6191-5edb-45e7-9097-faa10a8ee8b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F439692460F42ADC78E47BBBCE8B5" ma:contentTypeVersion="12" ma:contentTypeDescription="Create a new document." ma:contentTypeScope="" ma:versionID="79ded336b599cae69c332597ba467145">
  <xsd:schema xmlns:xsd="http://www.w3.org/2001/XMLSchema" xmlns:xs="http://www.w3.org/2001/XMLSchema" xmlns:p="http://schemas.microsoft.com/office/2006/metadata/properties" xmlns:ns2="8dc8f21e-1394-4a4d-b1b5-6de374207f6f" xmlns:ns3="b9ee6191-5edb-45e7-9097-faa10a8ee8be" targetNamespace="http://schemas.microsoft.com/office/2006/metadata/properties" ma:root="true" ma:fieldsID="105695be3ea4a54c6e28b28355b197ed" ns2:_="" ns3:_="">
    <xsd:import namespace="8dc8f21e-1394-4a4d-b1b5-6de374207f6f"/>
    <xsd:import namespace="b9ee6191-5edb-45e7-9097-faa10a8ee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8f21e-1394-4a4d-b1b5-6de374207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6c1bbba-1a2d-496b-84ee-32d915066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e6191-5edb-45e7-9097-faa10a8ee8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a3824d5-08c5-4697-a666-4adf5b2ad1e4}" ma:internalName="TaxCatchAll" ma:showField="CatchAllData" ma:web="b9ee6191-5edb-45e7-9097-faa10a8ee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D4C712-3D2C-420B-A198-56DA644B76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5EF4BD-9721-4913-8D0C-25045C3CBB97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8dc8f21e-1394-4a4d-b1b5-6de374207f6f"/>
    <ds:schemaRef ds:uri="http://schemas.microsoft.com/office/infopath/2007/PartnerControls"/>
    <ds:schemaRef ds:uri="http://purl.org/dc/elements/1.1/"/>
    <ds:schemaRef ds:uri="b9ee6191-5edb-45e7-9097-faa10a8ee8b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F5943D-AF28-4575-95E6-94BF1CAC3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8f21e-1394-4a4d-b1b5-6de374207f6f"/>
    <ds:schemaRef ds:uri="b9ee6191-5edb-45e7-9097-faa10a8e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</TotalTime>
  <Words>1473</Words>
  <Application>Microsoft Office PowerPoint</Application>
  <PresentationFormat>Widescreen</PresentationFormat>
  <Paragraphs>135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Wingdings</vt:lpstr>
      <vt:lpstr>Basic_Mason_Theme</vt:lpstr>
      <vt:lpstr>Special Education Cohort Program:  Payment FAQs </vt:lpstr>
      <vt:lpstr>Table of Contents</vt:lpstr>
      <vt:lpstr>Do not use Bill+Payment or Patriot Web to pay tuition!  </vt:lpstr>
      <vt:lpstr>“How do I pay for classes?”</vt:lpstr>
      <vt:lpstr>“Where’s my receipt?”</vt:lpstr>
      <vt:lpstr>“What happens if I register for a class late?”</vt:lpstr>
      <vt:lpstr>“What happens if I don’t pay my tuition on time?”</vt:lpstr>
      <vt:lpstr>“How do I drop/withdraw from a class?”</vt:lpstr>
      <vt:lpstr>“I withdrew from a class; why do I still owe tuition?”</vt:lpstr>
      <vt:lpstr>Extended Nonpayment </vt:lpstr>
      <vt:lpstr>“Why is there a financial hold on my account, and what does that mean?”</vt:lpstr>
      <vt:lpstr>“Why am I having trouble paying for my courses?”</vt:lpstr>
      <vt:lpstr>“Why aren’t I getting emails from my program?”</vt:lpstr>
      <vt:lpstr>“What happens in the event of inclement weather?”</vt:lpstr>
      <vt:lpstr>“What happens if a sudden illness or injury forces me to withdraw?”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Brandt</dc:creator>
  <cp:lastModifiedBy>Cristal Geris</cp:lastModifiedBy>
  <cp:revision>122</cp:revision>
  <dcterms:created xsi:type="dcterms:W3CDTF">2021-02-10T20:38:23Z</dcterms:created>
  <dcterms:modified xsi:type="dcterms:W3CDTF">2025-04-01T13:56:03Z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0x010100DF2F439692460F42ADC78E47BBBCE8B5</vt:lpwstr>
  </property>
</Properties>
</file>